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27" autoAdjust="0"/>
    <p:restoredTop sz="73256" autoAdjust="0"/>
  </p:normalViewPr>
  <p:slideViewPr>
    <p:cSldViewPr>
      <p:cViewPr>
        <p:scale>
          <a:sx n="25" d="100"/>
          <a:sy n="25" d="100"/>
        </p:scale>
        <p:origin x="2976" y="1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015063" y="3022005"/>
            <a:ext cx="6453668" cy="415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+mj-lt"/>
              </a:rPr>
              <a:t>Social Buzz:</a:t>
            </a:r>
          </a:p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+mj-lt"/>
              </a:rPr>
              <a:t>Content category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777406" y="1000169"/>
            <a:ext cx="6506703" cy="8309967"/>
            <a:chOff x="0" y="-47625"/>
            <a:chExt cx="7569956" cy="12694034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1269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ü"/>
              </a:pPr>
              <a:r>
                <a:rPr lang="en-US" sz="3600" spc="-21" dirty="0">
                  <a:solidFill>
                    <a:srgbClr val="000000"/>
                  </a:solidFill>
                </a:rPr>
                <a:t>The top 5 content categories are Animals, Science, Healthy eating, Technology and Food.</a:t>
              </a:r>
            </a:p>
            <a:p>
              <a:pPr marL="342900" indent="-342900">
                <a:buFont typeface="Wingdings" pitchFamily="2" charset="2"/>
                <a:buChar char="ü"/>
              </a:pPr>
              <a:endParaRPr lang="en-US" sz="3600" spc="-21" dirty="0">
                <a:solidFill>
                  <a:srgbClr val="000000"/>
                </a:solidFill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en-US" sz="3600" spc="-21" dirty="0">
                  <a:solidFill>
                    <a:srgbClr val="000000"/>
                  </a:solidFill>
                </a:rPr>
                <a:t>The most common emotion associated with Social Buzz’s most popular content is Fear. Perhaps that is something to work on to prevent disengagement from users</a:t>
              </a:r>
            </a:p>
            <a:p>
              <a:pPr marL="342900" indent="-342900">
                <a:buFont typeface="Wingdings" pitchFamily="2" charset="2"/>
                <a:buChar char="ü"/>
              </a:pPr>
              <a:endParaRPr lang="en-US" sz="3600" spc="-21" dirty="0">
                <a:solidFill>
                  <a:srgbClr val="000000"/>
                </a:solidFill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en-US" sz="3600" spc="-21" dirty="0">
                  <a:solidFill>
                    <a:srgbClr val="000000"/>
                  </a:solidFill>
                </a:rPr>
                <a:t>Content engagement is lower during February, March and April. Perhaps advertisements should be done during these months.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0976" y="2600980"/>
            <a:ext cx="8991307" cy="4721519"/>
            <a:chOff x="0" y="0"/>
            <a:chExt cx="11564591" cy="406975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06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17715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53000" y="1909666"/>
            <a:ext cx="11336179" cy="646766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NG" sz="3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5F0F41-6219-DDFD-ADA0-81B31075D286}"/>
              </a:ext>
            </a:extLst>
          </p:cNvPr>
          <p:cNvSpPr txBox="1"/>
          <p:nvPr/>
        </p:nvSpPr>
        <p:spPr>
          <a:xfrm>
            <a:off x="8436952" y="2324100"/>
            <a:ext cx="756504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2400" dirty="0"/>
              <a:t>Social Buzz is an online social media and content creation platform that has a reach of over 500 million active users each month. 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400" dirty="0"/>
              <a:t>The company has scaled quicker than anticipated and needs the help of an advisory firm to oversee the scaling process effectively. 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400" dirty="0"/>
              <a:t>Due to its rapid growth and digital nature of its core product, Social Buzz generates huge amounts of data that is becoming sophisticated and expensive to maintain.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400" dirty="0"/>
              <a:t>Social Buzz is in need of an audit of its big data practice, recommendations for a successful IPO, and an analysis of its content to determine the most popular categories</a:t>
            </a:r>
            <a:endParaRPr lang="en-NG" sz="2400" dirty="0"/>
          </a:p>
          <a:p>
            <a:endParaRPr lang="en-NG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77292" y="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85769" y="838616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  <p:sp useBgFill="1">
        <p:nvSpPr>
          <p:cNvPr id="23" name="TextBox 22">
            <a:extLst>
              <a:ext uri="{FF2B5EF4-FFF2-40B4-BE49-F238E27FC236}">
                <a16:creationId xmlns:a16="http://schemas.microsoft.com/office/drawing/2014/main" id="{C0714126-C617-8D94-96DE-A67DA872EA8D}"/>
              </a:ext>
            </a:extLst>
          </p:cNvPr>
          <p:cNvSpPr txBox="1"/>
          <p:nvPr/>
        </p:nvSpPr>
        <p:spPr>
          <a:xfrm>
            <a:off x="3043455" y="3640618"/>
            <a:ext cx="5985091" cy="47089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NG" sz="6000" dirty="0"/>
              <a:t>Identify the top 5 most popular content categories from available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9" y="1638592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20763-48D4-DCFA-04A5-72D3E449D0D4}"/>
              </a:ext>
            </a:extLst>
          </p:cNvPr>
          <p:cNvSpPr txBox="1"/>
          <p:nvPr/>
        </p:nvSpPr>
        <p:spPr>
          <a:xfrm>
            <a:off x="1766537" y="4849782"/>
            <a:ext cx="73774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Andrew Fleming (Chief Technical Architect)</a:t>
            </a:r>
          </a:p>
          <a:p>
            <a:r>
              <a:rPr lang="en-GB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Marcus </a:t>
            </a:r>
            <a:r>
              <a:rPr lang="en-GB" sz="32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Rompton</a:t>
            </a:r>
            <a:r>
              <a:rPr lang="en-GB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(Senior Principle)</a:t>
            </a:r>
          </a:p>
          <a:p>
            <a:endParaRPr lang="en-GB" sz="32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32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Toluwani</a:t>
            </a:r>
            <a:r>
              <a:rPr lang="en-GB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32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Osabiy</a:t>
            </a:r>
            <a:r>
              <a:rPr lang="en-GB" sz="3200" dirty="0" err="1">
                <a:solidFill>
                  <a:srgbClr val="333333"/>
                </a:solidFill>
                <a:latin typeface="Open Sans" panose="020B0606030504020204" pitchFamily="34" charset="0"/>
              </a:rPr>
              <a:t>a</a:t>
            </a:r>
            <a:r>
              <a:rPr lang="en-GB" sz="3200" dirty="0">
                <a:solidFill>
                  <a:srgbClr val="333333"/>
                </a:solidFill>
                <a:latin typeface="Open Sans" panose="020B0606030504020204" pitchFamily="34" charset="0"/>
              </a:rPr>
              <a:t> (Data Analyst)</a:t>
            </a:r>
            <a:endParaRPr lang="en-NG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07802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1. </a:t>
            </a:r>
            <a:r>
              <a:rPr lang="en-US" sz="6000" spc="-640" dirty="0">
                <a:solidFill>
                  <a:srgbClr val="FFFFFF"/>
                </a:solidFill>
                <a:latin typeface="Clear Sans Regular Bold"/>
              </a:rPr>
              <a:t>Collect data from Social Buzz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5341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2. </a:t>
            </a:r>
            <a:r>
              <a:rPr lang="en-US" sz="6000" spc="-640" dirty="0">
                <a:solidFill>
                  <a:srgbClr val="FFFFFF"/>
                </a:solidFill>
                <a:latin typeface="Clear Sans Regular Bold"/>
              </a:rPr>
              <a:t>Identify relevant data to solve the problem</a:t>
            </a: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69605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5. Visualize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911648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4. </a:t>
            </a:r>
            <a:r>
              <a:rPr lang="en-US" sz="6000" spc="-640" dirty="0" err="1">
                <a:solidFill>
                  <a:srgbClr val="FFFFFF"/>
                </a:solidFill>
                <a:latin typeface="Clear Sans Regular Bold"/>
              </a:rPr>
              <a:t>Analyse</a:t>
            </a:r>
            <a:r>
              <a:rPr lang="en-US" sz="6000" spc="-640" dirty="0">
                <a:solidFill>
                  <a:srgbClr val="FFFFFF"/>
                </a:solidFill>
                <a:latin typeface="Clear Sans Regular Bold"/>
              </a:rPr>
              <a:t> available data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1445954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3. </a:t>
            </a:r>
            <a:r>
              <a:rPr lang="en-US" sz="6000" spc="-640" dirty="0">
                <a:solidFill>
                  <a:srgbClr val="FFFFFF"/>
                </a:solidFill>
                <a:latin typeface="Clear Sans Regular Bold"/>
              </a:rPr>
              <a:t>Inspect and clean selected datasets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BF399E-62AB-AE93-E5C7-4D5B81BD4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48320"/>
            <a:ext cx="13487400" cy="47728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3588C-5CB7-4278-5DDC-06775A5CB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1842" y="2079490"/>
            <a:ext cx="2383558" cy="4400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6FAB8-737C-DD6B-6965-BC5D7B3B4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115" y="1685151"/>
            <a:ext cx="13016507" cy="55988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0A3786-B4F0-B180-9C7D-2BB44C1F7A29}"/>
              </a:ext>
            </a:extLst>
          </p:cNvPr>
          <p:cNvSpPr txBox="1"/>
          <p:nvPr/>
        </p:nvSpPr>
        <p:spPr>
          <a:xfrm>
            <a:off x="3962400" y="7429500"/>
            <a:ext cx="916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5400" dirty="0"/>
              <a:t>Reactions for the top category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F55D5FB-4ED0-2AE0-6EA4-763E0ACA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217" y="942844"/>
            <a:ext cx="12167718" cy="72958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902B56-3982-5A90-446E-EC924F8D5484}"/>
              </a:ext>
            </a:extLst>
          </p:cNvPr>
          <p:cNvSpPr txBox="1"/>
          <p:nvPr/>
        </p:nvSpPr>
        <p:spPr>
          <a:xfrm>
            <a:off x="4879649" y="8238717"/>
            <a:ext cx="1086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G" sz="6000" dirty="0"/>
              <a:t>Content engagement by month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</TotalTime>
  <Words>297</Words>
  <Application>Microsoft Macintosh PowerPoint</Application>
  <PresentationFormat>Custom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Graphik Regular</vt:lpstr>
      <vt:lpstr>Arial</vt:lpstr>
      <vt:lpstr>Open Sans</vt:lpstr>
      <vt:lpstr>Calibri</vt:lpstr>
      <vt:lpstr>Wingdings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Author</cp:lastModifiedBy>
  <cp:revision>12</cp:revision>
  <dcterms:created xsi:type="dcterms:W3CDTF">2006-08-16T00:00:00Z</dcterms:created>
  <dcterms:modified xsi:type="dcterms:W3CDTF">2023-01-20T19:13:43Z</dcterms:modified>
  <dc:identifier>DAEhDyfaYKE</dc:identifier>
</cp:coreProperties>
</file>